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6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6A5A9-2C69-44AB-8632-1EF63EA68556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6D59-826B-4335-AA00-DF749CC4FC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1470025"/>
          </a:xfrm>
        </p:spPr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Добро дошли на час српског језика!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500306"/>
            <a:ext cx="6643734" cy="2857520"/>
          </a:xfrm>
        </p:spPr>
        <p:txBody>
          <a:bodyPr>
            <a:normAutofit/>
          </a:bodyPr>
          <a:lstStyle/>
          <a:p>
            <a:r>
              <a:rPr lang="sr-Cyrl-RS" sz="4000" dirty="0" smtClean="0">
                <a:solidFill>
                  <a:srgbClr val="7030A0"/>
                </a:solidFill>
              </a:rPr>
              <a:t>За почетак ћемо се кроз песму присетити шта смо научили на прошлом часу.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572560" cy="61436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RS" sz="2400" dirty="0" smtClean="0"/>
              <a:t>У реченици:</a:t>
            </a:r>
          </a:p>
          <a:p>
            <a:pPr algn="ctr">
              <a:buNone/>
            </a:pPr>
            <a:r>
              <a:rPr lang="sr-Cyrl-RS" sz="2400" dirty="0" smtClean="0"/>
              <a:t>“Крава траву пасе”</a:t>
            </a:r>
          </a:p>
          <a:p>
            <a:pPr algn="ctr">
              <a:buNone/>
            </a:pPr>
            <a:r>
              <a:rPr lang="sr-Cyrl-RS" sz="2400" dirty="0" smtClean="0">
                <a:solidFill>
                  <a:srgbClr val="C00000"/>
                </a:solidFill>
              </a:rPr>
              <a:t>КО</a:t>
            </a:r>
            <a:r>
              <a:rPr lang="sr-Cyrl-RS" sz="2400" dirty="0" smtClean="0"/>
              <a:t> то врши радњу?</a:t>
            </a:r>
          </a:p>
          <a:p>
            <a:pPr algn="ctr">
              <a:buNone/>
            </a:pPr>
            <a:r>
              <a:rPr lang="sr-Cyrl-RS" sz="2400" dirty="0" smtClean="0"/>
              <a:t>Једна крава зна се.</a:t>
            </a:r>
          </a:p>
          <a:p>
            <a:pPr algn="ctr">
              <a:buNone/>
            </a:pPr>
            <a:endParaRPr lang="sr-Cyrl-RS" sz="2400" dirty="0" smtClean="0"/>
          </a:p>
          <a:p>
            <a:pPr algn="ctr">
              <a:buNone/>
            </a:pPr>
            <a:r>
              <a:rPr lang="sr-Cyrl-RS" sz="2400" dirty="0" smtClean="0"/>
              <a:t>Именица </a:t>
            </a:r>
            <a:r>
              <a:rPr lang="sr-Cyrl-RS" sz="2400" dirty="0" smtClean="0">
                <a:solidFill>
                  <a:srgbClr val="C00000"/>
                </a:solidFill>
              </a:rPr>
              <a:t>крава</a:t>
            </a:r>
            <a:r>
              <a:rPr lang="sr-Cyrl-RS" sz="2400" dirty="0" smtClean="0"/>
              <a:t> </a:t>
            </a:r>
          </a:p>
          <a:p>
            <a:pPr algn="ctr">
              <a:buNone/>
            </a:pPr>
            <a:r>
              <a:rPr lang="sr-Cyrl-RS" sz="2400" dirty="0">
                <a:solidFill>
                  <a:srgbClr val="C00000"/>
                </a:solidFill>
              </a:rPr>
              <a:t>с</a:t>
            </a:r>
            <a:r>
              <a:rPr lang="sr-Cyrl-RS" sz="2400" dirty="0" smtClean="0">
                <a:solidFill>
                  <a:srgbClr val="C00000"/>
                </a:solidFill>
              </a:rPr>
              <a:t>убјекат</a:t>
            </a:r>
            <a:r>
              <a:rPr lang="sr-Cyrl-RS" sz="2400" dirty="0" smtClean="0"/>
              <a:t> се зове,</a:t>
            </a:r>
          </a:p>
          <a:p>
            <a:pPr algn="ctr">
              <a:buNone/>
            </a:pPr>
            <a:r>
              <a:rPr lang="sr-Cyrl-RS" sz="2400" dirty="0" smtClean="0"/>
              <a:t>Врло важан члан</a:t>
            </a:r>
          </a:p>
          <a:p>
            <a:pPr algn="ctr">
              <a:buNone/>
            </a:pPr>
            <a:r>
              <a:rPr lang="sr-Cyrl-RS" sz="2400" dirty="0" smtClean="0"/>
              <a:t>реченице ове.</a:t>
            </a:r>
          </a:p>
          <a:p>
            <a:pPr algn="ctr">
              <a:buNone/>
            </a:pPr>
            <a:endParaRPr lang="sr-Cyrl-RS" sz="2400" dirty="0" smtClean="0"/>
          </a:p>
          <a:p>
            <a:pPr algn="ctr">
              <a:buNone/>
            </a:pPr>
            <a:r>
              <a:rPr lang="sr-Cyrl-RS" sz="2400" dirty="0" smtClean="0"/>
              <a:t>Глагол </a:t>
            </a:r>
            <a:r>
              <a:rPr lang="sr-Cyrl-RS" sz="2400" dirty="0" smtClean="0">
                <a:solidFill>
                  <a:srgbClr val="C00000"/>
                </a:solidFill>
              </a:rPr>
              <a:t>пасе,</a:t>
            </a:r>
          </a:p>
          <a:p>
            <a:pPr algn="ctr">
              <a:buNone/>
            </a:pPr>
            <a:r>
              <a:rPr lang="sr-Cyrl-RS" sz="2400" dirty="0"/>
              <a:t>з</a:t>
            </a:r>
            <a:r>
              <a:rPr lang="sr-Cyrl-RS" sz="2400" dirty="0" smtClean="0"/>
              <a:t>ове се </a:t>
            </a:r>
            <a:r>
              <a:rPr lang="sr-Cyrl-RS" sz="2400" dirty="0" smtClean="0">
                <a:solidFill>
                  <a:srgbClr val="C00000"/>
                </a:solidFill>
              </a:rPr>
              <a:t>предикат,</a:t>
            </a:r>
          </a:p>
          <a:p>
            <a:pPr algn="ctr">
              <a:buNone/>
            </a:pPr>
            <a:r>
              <a:rPr lang="sr-Cyrl-RS" sz="2400" dirty="0" smtClean="0"/>
              <a:t>и увек казује </a:t>
            </a:r>
          </a:p>
          <a:p>
            <a:pPr algn="ctr">
              <a:buNone/>
            </a:pPr>
            <a:r>
              <a:rPr lang="sr-Cyrl-RS" sz="2400" dirty="0" smtClean="0">
                <a:solidFill>
                  <a:srgbClr val="C00000"/>
                </a:solidFill>
              </a:rPr>
              <a:t>ШТА</a:t>
            </a:r>
            <a:r>
              <a:rPr lang="sr-Cyrl-RS" sz="2400" dirty="0" smtClean="0"/>
              <a:t> ради субјекат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ПОДСЕТИМО СЕ!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Главни делови реченица су:</a:t>
            </a:r>
            <a:br>
              <a:rPr lang="sr-Cyrl-CS" dirty="0" smtClean="0"/>
            </a:br>
            <a:r>
              <a:rPr lang="sr-Cyrl-CS" dirty="0" smtClean="0"/>
              <a:t> </a:t>
            </a:r>
            <a:br>
              <a:rPr lang="sr-Cyrl-CS" dirty="0" smtClean="0"/>
            </a:br>
            <a:r>
              <a:rPr lang="sr-Cyrl-CS" sz="4800" dirty="0" smtClean="0"/>
              <a:t>СУБЈЕКАТ  (</a:t>
            </a:r>
            <a:r>
              <a:rPr lang="sr-Cyrl-CS" sz="4800" dirty="0" smtClean="0">
                <a:solidFill>
                  <a:srgbClr val="C00000"/>
                </a:solidFill>
              </a:rPr>
              <a:t>КО РАДИ?</a:t>
            </a:r>
            <a:r>
              <a:rPr lang="sr-Cyrl-CS" sz="4800" dirty="0" smtClean="0"/>
              <a:t>)</a:t>
            </a:r>
            <a:br>
              <a:rPr lang="sr-Cyrl-CS" sz="4800" dirty="0" smtClean="0"/>
            </a:br>
            <a:r>
              <a:rPr lang="sr-Cyrl-CS" sz="4800" dirty="0" smtClean="0"/>
              <a:t/>
            </a:r>
            <a:br>
              <a:rPr lang="sr-Cyrl-CS" sz="4800" dirty="0" smtClean="0"/>
            </a:br>
            <a:r>
              <a:rPr lang="sr-Cyrl-CS" sz="4800" dirty="0" smtClean="0"/>
              <a:t>ПРЕДИКАТ (</a:t>
            </a:r>
            <a:r>
              <a:rPr lang="sr-Cyrl-CS" sz="4800" dirty="0" smtClean="0">
                <a:solidFill>
                  <a:srgbClr val="C00000"/>
                </a:solidFill>
              </a:rPr>
              <a:t>ШТА РАДИ?</a:t>
            </a:r>
            <a:r>
              <a:rPr lang="sr-Cyrl-C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72074"/>
            <a:ext cx="2974975" cy="7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857760"/>
            <a:ext cx="2974975" cy="7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357562"/>
            <a:ext cx="2974975" cy="7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ПОДСЕТИМО СЕ!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КО				      ШТА РАДИ</a:t>
            </a:r>
          </a:p>
          <a:p>
            <a:pPr algn="ctr">
              <a:buNone/>
            </a:pPr>
            <a:endParaRPr lang="sr-Cyrl-RS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БРОД				ПЛОВИ.</a:t>
            </a:r>
          </a:p>
          <a:p>
            <a:pPr algn="ctr"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РИБА				ПЛИВА.</a:t>
            </a:r>
          </a:p>
          <a:p>
            <a:pPr algn="ctr">
              <a:buNone/>
            </a:pPr>
            <a:r>
              <a:rPr lang="sr-Cyrl-R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БАКА 				ШТРИКА.</a:t>
            </a:r>
          </a:p>
          <a:p>
            <a:pPr>
              <a:buNone/>
            </a:pPr>
            <a:endParaRPr lang="sr-Cyrl-R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sr-Cyrl-RS" dirty="0" smtClean="0">
                <a:solidFill>
                  <a:srgbClr val="C00000"/>
                </a:solidFill>
              </a:rPr>
              <a:t>СУБЈЕКАТ					ПРЕДИКАТ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464447" y="239314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6572264" y="235743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929198"/>
            <a:ext cx="2974975" cy="7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214950"/>
            <a:ext cx="2974975" cy="7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929198"/>
            <a:ext cx="2974975" cy="7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525963"/>
          </a:xfrm>
        </p:spPr>
        <p:txBody>
          <a:bodyPr/>
          <a:lstStyle/>
          <a:p>
            <a:r>
              <a:rPr lang="sr-Cyrl-RS" dirty="0" smtClean="0">
                <a:solidFill>
                  <a:srgbClr val="7030A0"/>
                </a:solidFill>
              </a:rPr>
              <a:t> Отворите свеске и напишите наслов:</a:t>
            </a:r>
          </a:p>
          <a:p>
            <a:pPr>
              <a:buNone/>
            </a:pPr>
            <a:r>
              <a:rPr lang="sr-Cyrl-RS" dirty="0" smtClean="0">
                <a:solidFill>
                  <a:srgbClr val="7030A0"/>
                </a:solidFill>
              </a:rPr>
              <a:t>Субјекат и предикат-вежбање</a:t>
            </a:r>
            <a:endParaRPr lang="sr-Cyrl-R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sr-Cyrl-RS" dirty="0" smtClean="0">
              <a:solidFill>
                <a:srgbClr val="7030A0"/>
              </a:solidFill>
            </a:endParaRPr>
          </a:p>
          <a:p>
            <a:r>
              <a:rPr lang="sr-Cyrl-RS" dirty="0" smtClean="0">
                <a:solidFill>
                  <a:srgbClr val="7030A0"/>
                </a:solidFill>
              </a:rPr>
              <a:t>Следеће задатке запишите у своје свеске и урадите их.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sr-Cyrl-CS" dirty="0" smtClean="0"/>
              <a:t>Подвуци једном линијом субјекат, а двема предикат у реченицама.</a:t>
            </a:r>
            <a:endParaRPr lang="sr-Cyrl-RS" dirty="0"/>
          </a:p>
          <a:p>
            <a:pPr marL="514350" lvl="0" indent="-514350">
              <a:buNone/>
            </a:pPr>
            <a:endParaRPr lang="sr-Cyrl-C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57224" y="2071678"/>
            <a:ext cx="65722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dirty="0" smtClean="0"/>
              <a:t>Жури мрав кући.</a:t>
            </a:r>
            <a:endParaRPr lang="en-US" sz="2800" dirty="0" smtClean="0"/>
          </a:p>
          <a:p>
            <a:r>
              <a:rPr lang="sr-Cyrl-CS" sz="2800" dirty="0" smtClean="0"/>
              <a:t>Зец по шуми скита.</a:t>
            </a:r>
            <a:endParaRPr lang="en-US" sz="2800" dirty="0" smtClean="0"/>
          </a:p>
          <a:p>
            <a:r>
              <a:rPr lang="sr-Cyrl-CS" sz="2800" dirty="0" smtClean="0"/>
              <a:t>Бумбари брује.</a:t>
            </a:r>
            <a:endParaRPr lang="en-US" sz="2800" dirty="0" smtClean="0"/>
          </a:p>
          <a:p>
            <a:r>
              <a:rPr lang="sr-Cyrl-CS" sz="2800" dirty="0" smtClean="0"/>
              <a:t>Ученици решавају задатке из математике.</a:t>
            </a:r>
            <a:endParaRPr lang="en-US" sz="2800" dirty="0" smtClean="0"/>
          </a:p>
          <a:p>
            <a:r>
              <a:rPr lang="sr-Cyrl-CS" sz="2800" dirty="0" smtClean="0"/>
              <a:t>Марија и Сања се санкају.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358246" cy="600079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sr-Cyrl-CS" dirty="0" smtClean="0"/>
              <a:t>2. Допуни реченице:</a:t>
            </a:r>
            <a:endParaRPr lang="en-US" dirty="0" smtClean="0"/>
          </a:p>
          <a:p>
            <a:pPr>
              <a:buNone/>
            </a:pPr>
            <a:r>
              <a:rPr lang="sr-Cyrl-CS" sz="2000" dirty="0" smtClean="0"/>
              <a:t>   </a:t>
            </a:r>
            <a:r>
              <a:rPr lang="sr-Cyrl-CS" sz="2000" b="1" dirty="0" smtClean="0"/>
              <a:t>а) субјектом</a:t>
            </a:r>
            <a:endParaRPr lang="en-US" sz="2000" b="1" dirty="0" smtClean="0"/>
          </a:p>
          <a:p>
            <a:pPr>
              <a:buNone/>
            </a:pPr>
            <a:r>
              <a:rPr lang="sr-Cyrl-CS" sz="2000" dirty="0" smtClean="0"/>
              <a:t>        _______________    лети небом.</a:t>
            </a:r>
            <a:endParaRPr lang="en-US" sz="2000" dirty="0" smtClean="0"/>
          </a:p>
          <a:p>
            <a:pPr>
              <a:buNone/>
            </a:pPr>
            <a:r>
              <a:rPr lang="sr-Cyrl-CS" sz="2000" dirty="0" smtClean="0"/>
              <a:t>                 </a:t>
            </a:r>
            <a:endParaRPr lang="en-US" sz="2000" dirty="0" smtClean="0"/>
          </a:p>
          <a:p>
            <a:pPr>
              <a:buNone/>
            </a:pPr>
            <a:r>
              <a:rPr lang="sr-Cyrl-CS" sz="2000" dirty="0" smtClean="0"/>
              <a:t>         _______________   живи у Београду.</a:t>
            </a:r>
            <a:endParaRPr lang="en-US" sz="2000" dirty="0" smtClean="0"/>
          </a:p>
          <a:p>
            <a:pPr>
              <a:buNone/>
            </a:pPr>
            <a:r>
              <a:rPr lang="sr-Cyrl-CS" sz="2000" dirty="0" smtClean="0"/>
              <a:t> </a:t>
            </a:r>
            <a:endParaRPr lang="en-US" sz="2000" dirty="0" smtClean="0"/>
          </a:p>
          <a:p>
            <a:pPr>
              <a:buNone/>
            </a:pPr>
            <a:r>
              <a:rPr lang="sr-Cyrl-CS" sz="2000" dirty="0" smtClean="0"/>
              <a:t> </a:t>
            </a:r>
            <a:endParaRPr lang="en-US" sz="2000" dirty="0" smtClean="0"/>
          </a:p>
          <a:p>
            <a:pPr>
              <a:buNone/>
            </a:pPr>
            <a:r>
              <a:rPr lang="sr-Cyrl-CS" sz="2000" b="1" dirty="0" smtClean="0"/>
              <a:t>    б) предикатом</a:t>
            </a:r>
            <a:endParaRPr lang="en-US" sz="2000" b="1" dirty="0" smtClean="0"/>
          </a:p>
          <a:p>
            <a:pPr>
              <a:buNone/>
            </a:pPr>
            <a:r>
              <a:rPr lang="sr-Cyrl-CS" sz="2000" dirty="0" smtClean="0"/>
              <a:t> </a:t>
            </a:r>
            <a:endParaRPr lang="en-US" sz="2000" dirty="0" smtClean="0"/>
          </a:p>
          <a:p>
            <a:pPr>
              <a:buNone/>
            </a:pPr>
            <a:r>
              <a:rPr lang="sr-Cyrl-CS" sz="2000" dirty="0" smtClean="0"/>
              <a:t>     Милош и Лука _______________ кошарку.</a:t>
            </a:r>
            <a:endParaRPr lang="en-US" sz="2000" dirty="0" smtClean="0"/>
          </a:p>
          <a:p>
            <a:pPr>
              <a:buNone/>
            </a:pPr>
            <a:r>
              <a:rPr lang="sr-Cyrl-CS" sz="2000" dirty="0" smtClean="0"/>
              <a:t>     Милица _______________ књигу.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dirty="0" smtClean="0"/>
              <a:t>3. Осмисли две реченице и у њима подвуци субјекат и предикат.</a:t>
            </a:r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r>
              <a:rPr lang="sr-Cyrl-RS" dirty="0" smtClean="0"/>
              <a:t>Када завршите задатке, сликајте и пошаљите!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ЈА ВАС ПОЗДРАВЉАМ!</a:t>
            </a:r>
          </a:p>
          <a:p>
            <a:pPr>
              <a:buNone/>
            </a:pPr>
            <a:endParaRPr lang="sr-Cyrl-R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71472" y="464344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85918" y="457200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57356" y="4714884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177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Добро дошли на час српског језика!</vt:lpstr>
      <vt:lpstr>Slide 2</vt:lpstr>
      <vt:lpstr>ПОДСЕТИМО СЕ!</vt:lpstr>
      <vt:lpstr>ПОДСЕТИМО СЕ!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српског језика!</dc:title>
  <dc:creator>User</dc:creator>
  <cp:lastModifiedBy>User</cp:lastModifiedBy>
  <cp:revision>5</cp:revision>
  <dcterms:created xsi:type="dcterms:W3CDTF">2020-04-06T10:58:02Z</dcterms:created>
  <dcterms:modified xsi:type="dcterms:W3CDTF">2020-04-06T11:40:17Z</dcterms:modified>
</cp:coreProperties>
</file>